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2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16" r:id="rId27"/>
    <p:sldId id="317" r:id="rId28"/>
    <p:sldId id="318" r:id="rId29"/>
    <p:sldId id="266" r:id="rId30"/>
    <p:sldId id="267" r:id="rId31"/>
    <p:sldId id="268" r:id="rId32"/>
    <p:sldId id="269" r:id="rId33"/>
    <p:sldId id="270" r:id="rId34"/>
    <p:sldId id="271" r:id="rId35"/>
    <p:sldId id="279" r:id="rId36"/>
    <p:sldId id="272" r:id="rId37"/>
    <p:sldId id="282" r:id="rId38"/>
    <p:sldId id="274" r:id="rId39"/>
    <p:sldId id="275" r:id="rId40"/>
    <p:sldId id="319" r:id="rId41"/>
    <p:sldId id="277" r:id="rId42"/>
    <p:sldId id="278" r:id="rId43"/>
    <p:sldId id="283" r:id="rId44"/>
    <p:sldId id="322" r:id="rId45"/>
    <p:sldId id="286" r:id="rId46"/>
    <p:sldId id="280" r:id="rId47"/>
    <p:sldId id="284" r:id="rId48"/>
    <p:sldId id="287" r:id="rId49"/>
    <p:sldId id="291" r:id="rId50"/>
    <p:sldId id="292" r:id="rId51"/>
    <p:sldId id="290" r:id="rId52"/>
    <p:sldId id="294" r:id="rId53"/>
    <p:sldId id="323" r:id="rId54"/>
    <p:sldId id="328" r:id="rId55"/>
    <p:sldId id="330" r:id="rId56"/>
    <p:sldId id="325" r:id="rId57"/>
    <p:sldId id="320" r:id="rId58"/>
    <p:sldId id="321" r:id="rId59"/>
    <p:sldId id="324" r:id="rId60"/>
    <p:sldId id="29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כ"ה/אייר/תשע"ג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038600"/>
            <a:ext cx="883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"אבולוציה בגן":</a:t>
            </a:r>
            <a:r>
              <a:rPr lang="en-US" dirty="0" smtClean="0"/>
              <a:t> </a:t>
            </a:r>
            <a:r>
              <a:rPr lang="he-IL" dirty="0" smtClean="0"/>
              <a:t>סדרת </a:t>
            </a:r>
            <a:r>
              <a:rPr lang="he-IL" dirty="0"/>
              <a:t>הרצאות על </a:t>
            </a:r>
            <a:r>
              <a:rPr lang="he-IL" dirty="0" smtClean="0"/>
              <a:t>אבולוציה בגן הבוטני</a:t>
            </a:r>
          </a:p>
          <a:p>
            <a:r>
              <a:rPr lang="he-IL" dirty="0" smtClean="0"/>
              <a:t>16 מאי 2013, 18:00</a:t>
            </a:r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02226"/>
            <a:ext cx="2895600" cy="10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ampus5.tau.ac.il/sites/campus.tau.ac.il/files/styles/faculty_logo/public/campus5-210-52_0.jpg?itok=Z5q5sG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129313"/>
            <a:ext cx="2000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/>
          <a:stretch/>
        </p:blipFill>
        <p:spPr bwMode="auto">
          <a:xfrm>
            <a:off x="228600" y="5781675"/>
            <a:ext cx="267397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</a:t>
            </a:r>
            <a:r>
              <a:rPr lang="he-IL" dirty="0" smtClean="0"/>
              <a:t>בכשירות</a:t>
            </a:r>
            <a:r>
              <a:rPr lang="en-US" dirty="0" smtClean="0"/>
              <a:t> </a:t>
            </a:r>
            <a:r>
              <a:rPr lang="he-IL" dirty="0" smtClean="0"/>
              <a:t>(=הצלחה רבייתית) </a:t>
            </a:r>
            <a:r>
              <a:rPr lang="he-IL" dirty="0" smtClean="0"/>
              <a:t>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84031" y="5245888"/>
            <a:ext cx="2112369" cy="926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76800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3886200" y="4876800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09800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66900" y="1648123"/>
            <a:ext cx="50292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ctr" rtl="1"/>
            <a:r>
              <a:rPr lang="he-IL" sz="3200" dirty="0" smtClean="0"/>
              <a:t>של ד"ר </a:t>
            </a:r>
            <a:r>
              <a:rPr lang="he-IL" sz="3200" dirty="0" smtClean="0"/>
              <a:t>לילך </a:t>
            </a:r>
            <a:r>
              <a:rPr lang="he-IL" sz="3200" dirty="0" smtClean="0"/>
              <a:t>הדני</a:t>
            </a:r>
          </a:p>
          <a:p>
            <a:pPr algn="ctr"/>
            <a:r>
              <a:rPr lang="he-IL" sz="2000" dirty="0"/>
              <a:t>הפקולטה למדעי החיים ע"ש ג'ורג' וייז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המחלקה לביולוגיה מולקולרית ואקולוגיה של צמחים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אוניברסיטת </a:t>
            </a:r>
            <a:r>
              <a:rPr lang="he-IL" sz="2000" dirty="0" smtClean="0"/>
              <a:t>תל-אביב</a:t>
            </a:r>
            <a:endParaRPr lang="he-IL" sz="3200" dirty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533400" y="239006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pic>
        <p:nvPicPr>
          <p:cNvPr id="11268" name="Picture 4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82437"/>
            <a:ext cx="32956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סימולציות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ניסויים בחיידקים: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מתרחשות"</a:t>
            </a:r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</a:t>
            </a:r>
            <a:r>
              <a:rPr lang="he-IL" dirty="0" smtClean="0"/>
              <a:t>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  <a:endParaRPr lang="he-IL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29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31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32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33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</a:t>
            </a:r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ההשפעה על האבולוציה של...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</a:t>
            </a:r>
            <a:r>
              <a:rPr lang="he-IL" sz="2800" dirty="0" smtClean="0"/>
              <a:t>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  <a:endParaRPr lang="he-IL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876800" y="2209800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עם מוטציות חיוביות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מוטציות חיוביות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419600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</a:t>
            </a:r>
            <a:r>
              <a:rPr lang="he-IL" dirty="0" smtClean="0"/>
              <a:t>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7032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08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</a:t>
            </a:r>
            <a:r>
              <a:rPr lang="he-IL" dirty="0" smtClean="0"/>
              <a:t>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06763" y="609600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587121" y="4736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34993" y="39667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86921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02945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70896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83065" y="4247781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39049" y="4645486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71097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03145" y="390326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47161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63185" y="370486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7242" y="2000856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71097" y="2679331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3242" y="20993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</a:t>
            </a:r>
            <a:r>
              <a:rPr lang="he-IL" sz="2800" dirty="0" smtClean="0"/>
              <a:t>לפסגה </a:t>
            </a:r>
            <a:r>
              <a:rPr lang="he-IL" sz="2800" dirty="0" smtClean="0"/>
              <a:t>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572000" y="3558653"/>
            <a:ext cx="4572000" cy="3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57" y="3810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אנזימי </a:t>
            </a:r>
            <a:r>
              <a:rPr lang="he-IL" dirty="0"/>
              <a:t>בטא-לקטאמז </a:t>
            </a:r>
            <a:r>
              <a:rPr lang="he-IL" dirty="0" smtClean="0"/>
              <a:t>בעידן האנטיביוטיקה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אנזימי </a:t>
            </a:r>
            <a:r>
              <a:rPr lang="he-IL" dirty="0">
                <a:solidFill>
                  <a:schemeClr val="tx2"/>
                </a:solidFill>
              </a:rPr>
              <a:t>בטא-לקטמאז מעניקים חסינות </a:t>
            </a:r>
            <a:r>
              <a:rPr lang="he-IL" dirty="0" smtClean="0">
                <a:solidFill>
                  <a:schemeClr val="tx2"/>
                </a:solidFill>
              </a:rPr>
              <a:t>לפניצילין וכו'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1828800"/>
            <a:ext cx="8262000" cy="4818935"/>
            <a:chOff x="-76200" y="2105085"/>
            <a:chExt cx="8262000" cy="481893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90800"/>
              <a:ext cx="7804800" cy="399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5600" y="6400800"/>
              <a:ext cx="35814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 smtClean="0"/>
                <a:t>שנה</a:t>
              </a:r>
              <a:endParaRPr lang="he-IL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6200" y="2105085"/>
              <a:ext cx="615553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1">
              <a:spAutoFit/>
            </a:bodyPr>
            <a:lstStyle/>
            <a:p>
              <a:pPr algn="ctr"/>
              <a:r>
                <a:rPr lang="he-IL" sz="2800" dirty="0" smtClean="0"/>
                <a:t>מספר האנזימים השונים שזוהו</a:t>
              </a:r>
              <a:endParaRPr lang="he-IL" sz="2800" dirty="0"/>
            </a:p>
          </p:txBody>
        </p:sp>
        <p:pic>
          <p:nvPicPr>
            <p:cNvPr id="10244" name="Picture 4" descr="http://upload.wikimedia.org/wikipedia/commons/thumb/8/87/PDB_1bsg_EBI.jpg/300px-PDB_1bsg_EBI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10985" r="8766" b="8777"/>
            <a:stretch/>
          </p:blipFill>
          <p:spPr bwMode="auto">
            <a:xfrm>
              <a:off x="1295400" y="2723824"/>
              <a:ext cx="3657600" cy="2686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629400" y="2678668"/>
              <a:ext cx="1371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2009 - 900</a:t>
              </a:r>
              <a:endParaRPr lang="he-I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3900" y="5638800"/>
              <a:ext cx="13335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1989 - 100</a:t>
              </a:r>
              <a:endParaRPr lang="he-IL" b="1" dirty="0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304800" y="1752600"/>
            <a:ext cx="8742434" cy="474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"דרך המשי" של חסינות מסוג </a:t>
            </a:r>
            <a:r>
              <a:rPr lang="en-US" dirty="0" smtClean="0"/>
              <a:t>CTX-M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6096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2675400" y="51054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572000" y="16002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653288" y="5786735"/>
            <a:ext cx="15095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a - </a:t>
            </a:r>
            <a:r>
              <a:rPr lang="he-IL" dirty="0" smtClean="0"/>
              <a:t>לבנון</a:t>
            </a:r>
            <a:endParaRPr lang="en-US" dirty="0" smtClean="0"/>
          </a:p>
          <a:p>
            <a:r>
              <a:rPr lang="en-US" b="1" dirty="0" smtClean="0"/>
              <a:t>b – </a:t>
            </a:r>
            <a:r>
              <a:rPr lang="he-IL" b="1" dirty="0" smtClean="0"/>
              <a:t>ישראל</a:t>
            </a:r>
          </a:p>
          <a:p>
            <a:r>
              <a:rPr lang="en-US" dirty="0" smtClean="0"/>
              <a:t>c - </a:t>
            </a:r>
            <a:r>
              <a:rPr lang="he-IL" dirty="0" smtClean="0"/>
              <a:t>כווית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2200" y="4953000"/>
            <a:ext cx="3810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8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המחיר הכלכלי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218" name="Picture 2" descr="http://cid.oxfordjournals.org/content/49/8/1175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6" r="31939" b="10008"/>
          <a:stretch/>
        </p:blipFill>
        <p:spPr bwMode="auto">
          <a:xfrm>
            <a:off x="0" y="1486694"/>
            <a:ext cx="7641604" cy="49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1267361"/>
            <a:ext cx="4038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הורדת אחוז החסינות מ-13.5%</a:t>
            </a:r>
            <a:r>
              <a:rPr lang="en-US" sz="2000" dirty="0" smtClean="0"/>
              <a:t> </a:t>
            </a:r>
            <a:r>
              <a:rPr lang="he-IL" sz="2000" dirty="0" smtClean="0"/>
              <a:t>ל-10% ב-1,391 חולים:</a:t>
            </a:r>
          </a:p>
          <a:p>
            <a:pPr algn="ctr" rtl="1"/>
            <a:r>
              <a:rPr lang="he-IL" sz="2000" dirty="0" smtClean="0"/>
              <a:t>חסכון של 2.7 מיליון דולר</a:t>
            </a:r>
          </a:p>
          <a:p>
            <a:pPr algn="ctr" rtl="1"/>
            <a:r>
              <a:rPr lang="he-IL" sz="2000" dirty="0" smtClean="0"/>
              <a:t>או 1,948$ לחולה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6292334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13.5%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7023534" y="6248400"/>
            <a:ext cx="67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10%</a:t>
            </a:r>
            <a:endParaRPr lang="he-IL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61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>
                <a:latin typeface="Arial" charset="0"/>
                <a:cs typeface="+mj-cs"/>
              </a:rPr>
              <a:t>Roberts </a:t>
            </a:r>
            <a:r>
              <a:rPr lang="en-GB" sz="1200" dirty="0" smtClean="0">
                <a:latin typeface="Arial" charset="0"/>
                <a:cs typeface="+mj-cs"/>
              </a:rPr>
              <a:t>et al</a:t>
            </a:r>
            <a:r>
              <a:rPr lang="en-US" sz="1200" dirty="0" smtClean="0">
                <a:latin typeface="Arial" charset="0"/>
                <a:cs typeface="+mj-cs"/>
              </a:rPr>
              <a:t>,</a:t>
            </a:r>
            <a:r>
              <a:rPr lang="en-GB" sz="1200" dirty="0" smtClean="0">
                <a:latin typeface="Arial" charset="0"/>
                <a:cs typeface="+mj-cs"/>
              </a:rPr>
              <a:t>. </a:t>
            </a:r>
            <a:r>
              <a:rPr lang="he-IL" sz="1200" dirty="0" smtClean="0">
                <a:latin typeface="Arial" charset="0"/>
                <a:cs typeface="+mj-cs"/>
              </a:rPr>
              <a:t>2009</a:t>
            </a:r>
            <a:endParaRPr lang="en-GB" sz="1200" dirty="0">
              <a:latin typeface="Arial" charset="0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3102" y="4741434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רפואית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82" y="2286000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חברתית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 smtClean="0"/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 smtClean="0"/>
              <a:t>מדיניות 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</a:t>
            </a:r>
            <a:r>
              <a:rPr lang="he-IL" dirty="0" smtClean="0"/>
              <a:t>משנה את המדיניות העדיפה לצמצום ההופעה של חסינות כפולה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528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</a:t>
            </a:r>
            <a:r>
              <a:rPr lang="he-IL" dirty="0" smtClean="0"/>
              <a:t>מורכבות</a:t>
            </a:r>
          </a:p>
          <a:p>
            <a:r>
              <a:rPr lang="he-IL" dirty="0" smtClean="0"/>
              <a:t>משנה את המדיניות המועדפת למתן אנטיביוטיקה בבי"ח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</a:t>
            </a:r>
            <a:r>
              <a:rPr lang="he-IL" dirty="0" smtClean="0"/>
              <a:t>שעוברות בהורשה בתהליך </a:t>
            </a:r>
            <a:r>
              <a:rPr lang="he-IL" dirty="0" smtClean="0"/>
              <a:t>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2086</TotalTime>
  <Words>1704</Words>
  <Application>Microsoft Office PowerPoint</Application>
  <PresentationFormat>On-screen Show (4:3)</PresentationFormat>
  <Paragraphs>432</Paragraphs>
  <Slides>60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סקירת המחקר על מוטציה מושרית-עקה</vt:lpstr>
      <vt:lpstr>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בעיה פתוחה באבולוציה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הופעת המוטנט הכפול</vt:lpstr>
      <vt:lpstr>השתלטות המוטנט הכפול</vt:lpstr>
      <vt:lpstr>קצב מוטציה מושרה עקה</vt:lpstr>
      <vt:lpstr>מוטציה מושרת עקה על נוף כשירות מורכב</vt:lpstr>
      <vt:lpstr>סיכום: אבולוציה של תכונות מורכבות</vt:lpstr>
      <vt:lpstr>אנזימי בטא-לקטאמז בעידן האנטיביוטיקה</vt:lpstr>
      <vt:lpstr>"דרך המשי" של חסינות מסוג CTX-M</vt:lpstr>
      <vt:lpstr>המחיר הכלכלי של 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סיכום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77</cp:revision>
  <dcterms:created xsi:type="dcterms:W3CDTF">2006-08-16T00:00:00Z</dcterms:created>
  <dcterms:modified xsi:type="dcterms:W3CDTF">2013-05-05T13:20:41Z</dcterms:modified>
</cp:coreProperties>
</file>